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64" r:id="rId15"/>
    <p:sldId id="265" r:id="rId16"/>
    <p:sldId id="266" r:id="rId17"/>
  </p:sldIdLst>
  <p:sldSz cx="18288000" cy="10287000"/>
  <p:notesSz cx="6858000" cy="9144000"/>
  <p:embeddedFontLst>
    <p:embeddedFont>
      <p:font typeface="Gmarket Sans Bold" panose="020B0600000101010101" charset="-127"/>
      <p:bold r:id="rId19"/>
    </p:embeddedFont>
    <p:embeddedFont>
      <p:font typeface="Noto Sans CJK KR Bold" panose="020B0600000101010101" charset="-127"/>
      <p:bold r:id="rId20"/>
    </p:embeddedFont>
    <p:embeddedFont>
      <p:font typeface="Noto Sans CJK KR Regular" panose="020B0600000101010101" charset="-127"/>
      <p:regular r:id="rId21"/>
    </p:embeddedFont>
    <p:embeddedFont>
      <p:font typeface="SpoqaHanSans-Regular" panose="020B0600000101010101" charset="-127"/>
      <p:regular r:id="rId22"/>
    </p:embeddedFont>
    <p:embeddedFont>
      <p:font typeface="THELuxGoM" panose="020B0600000101010101" charset="-127"/>
      <p:regular r:id="rId23"/>
    </p:embeddedFont>
    <p:embeddedFont>
      <p:font typeface="THELuxGoR" panose="020B0600000101010101" charset="-127"/>
      <p:regular r:id="rId24"/>
    </p:embeddedFont>
    <p:embeddedFont>
      <p:font typeface="Bebas" panose="020B0600000101010101"/>
      <p:regular r:id="rId25"/>
    </p:embeddedFont>
    <p:embeddedFont>
      <p:font typeface="HY헤드라인M" panose="02030600000101010101" pitchFamily="18" charset="-127"/>
      <p:regular r:id="rId26"/>
    </p:embeddedFont>
    <p:embeddedFont>
      <p:font typeface="Segoe UI Semibold" panose="020B0702040204020203" pitchFamily="34" charset="0"/>
      <p:bold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3735" autoAdjust="0"/>
  </p:normalViewPr>
  <p:slideViewPr>
    <p:cSldViewPr>
      <p:cViewPr varScale="1">
        <p:scale>
          <a:sx n="63" d="100"/>
          <a:sy n="63" d="100"/>
        </p:scale>
        <p:origin x="11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8" d="100"/>
          <a:sy n="118" d="100"/>
        </p:scale>
        <p:origin x="508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9134-FB49-4F04-A305-31B11DB0E062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68904-AE7B-4ABE-9E5C-64E772E01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8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31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165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63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50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6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73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378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1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43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16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WorkBench</a:t>
            </a:r>
            <a:r>
              <a:rPr lang="en-US" altLang="ko-KR" dirty="0"/>
              <a:t> : SQL </a:t>
            </a:r>
            <a:r>
              <a:rPr lang="ko-KR" altLang="en-US" dirty="0"/>
              <a:t>개발 관리</a:t>
            </a:r>
            <a:r>
              <a:rPr lang="en-US" altLang="ko-KR" dirty="0"/>
              <a:t>, DB</a:t>
            </a:r>
            <a:r>
              <a:rPr lang="ko-KR" altLang="en-US"/>
              <a:t> 설계 생성 유지보수에 용이한 설계도구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26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71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264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DAO DTO</a:t>
            </a:r>
          </a:p>
          <a:p>
            <a:r>
              <a:rPr lang="en-US" altLang="ko-KR" dirty="0"/>
              <a:t>JDBC</a:t>
            </a:r>
          </a:p>
          <a:p>
            <a:r>
              <a:rPr lang="en-US" altLang="ko-KR" dirty="0" err="1"/>
              <a:t>BootStrap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86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아이디 중복검사 아이디 </a:t>
            </a:r>
            <a:r>
              <a:rPr lang="en-US" altLang="ko-KR" dirty="0"/>
              <a:t>: AJAX </a:t>
            </a:r>
            <a:r>
              <a:rPr lang="ko-KR" altLang="en-US" dirty="0"/>
              <a:t>비동기를 이용하여 해보려 했는데</a:t>
            </a:r>
            <a:r>
              <a:rPr lang="en-US" altLang="ko-KR" dirty="0"/>
              <a:t>, DB</a:t>
            </a:r>
            <a:r>
              <a:rPr lang="ko-KR" altLang="en-US" dirty="0"/>
              <a:t>와의 연결되는 에러</a:t>
            </a:r>
            <a:r>
              <a:rPr lang="en-US" altLang="ko-KR" dirty="0"/>
              <a:t>, </a:t>
            </a:r>
            <a:r>
              <a:rPr lang="ko-KR" altLang="en-US" dirty="0" err="1"/>
              <a:t>신택스</a:t>
            </a:r>
            <a:r>
              <a:rPr lang="ko-KR" altLang="en-US" dirty="0"/>
              <a:t> 에러가 자꾸 떴고 이에 문제를 아직 해결하지 못해 해결하도록 하겠다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회원탈퇴 기능 </a:t>
            </a:r>
            <a:r>
              <a:rPr lang="en-US" altLang="ko-KR" dirty="0"/>
              <a:t>: </a:t>
            </a:r>
            <a:r>
              <a:rPr lang="ko-KR" altLang="en-US" dirty="0"/>
              <a:t>마찬가지로 </a:t>
            </a:r>
            <a:r>
              <a:rPr lang="en-US" altLang="ko-KR" dirty="0"/>
              <a:t>DB</a:t>
            </a:r>
            <a:r>
              <a:rPr lang="ko-KR" altLang="en-US" dirty="0"/>
              <a:t>에서 값이 넘어가질 않는 </a:t>
            </a:r>
            <a:r>
              <a:rPr lang="en-US" altLang="ko-KR" dirty="0"/>
              <a:t>null error</a:t>
            </a:r>
            <a:r>
              <a:rPr lang="ko-KR" altLang="en-US" dirty="0"/>
              <a:t>가 발생</a:t>
            </a:r>
            <a:r>
              <a:rPr lang="en-US" altLang="ko-KR" dirty="0"/>
              <a:t>. </a:t>
            </a:r>
            <a:r>
              <a:rPr lang="ko-KR" altLang="en-US" dirty="0"/>
              <a:t>이를 해결하여 더욱 더 기능이 풍부한 프로필 화면을 </a:t>
            </a:r>
            <a:r>
              <a:rPr lang="ko-KR" altLang="en-US" dirty="0" err="1"/>
              <a:t>만들고싶다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게시판을 조율 할 수 있고</a:t>
            </a:r>
            <a:r>
              <a:rPr lang="en-US" altLang="ko-KR" dirty="0"/>
              <a:t>, </a:t>
            </a:r>
            <a:r>
              <a:rPr lang="ko-KR" altLang="en-US" dirty="0"/>
              <a:t>이상한 </a:t>
            </a:r>
            <a:r>
              <a:rPr lang="ko-KR" altLang="en-US" dirty="0" err="1"/>
              <a:t>광고글이나</a:t>
            </a:r>
            <a:r>
              <a:rPr lang="ko-KR" altLang="en-US" dirty="0"/>
              <a:t> </a:t>
            </a:r>
            <a:r>
              <a:rPr lang="ko-KR" altLang="en-US" dirty="0" err="1"/>
              <a:t>홍보글</a:t>
            </a:r>
            <a:r>
              <a:rPr lang="ko-KR" altLang="en-US" dirty="0"/>
              <a:t> 등이 올라올 때 즉각 대처할 수 있는 관리자 모드를 추가하고 싶습니다</a:t>
            </a:r>
            <a:r>
              <a:rPr lang="en-US" altLang="ko-KR" dirty="0"/>
              <a:t>.( </a:t>
            </a:r>
            <a:r>
              <a:rPr lang="ko-KR" altLang="en-US" dirty="0"/>
              <a:t>시간적 문제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 한 개의 데이터 요청에 대한 서버의 응답이 이루어질 때까지 계속 대기해야 하는 동기 방식은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코드를 작성하여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만들긴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 편해서 좋았으나 요청이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오래걸리는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 단점이 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프로젝트가 끝난 이후에는 비동기로도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만들어보고싶다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.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부트스트랩과 내 개인의 </a:t>
            </a:r>
            <a:r>
              <a:rPr lang="en-US" altLang="ko-KR" dirty="0" err="1"/>
              <a:t>css</a:t>
            </a:r>
            <a:r>
              <a:rPr lang="ko-KR" altLang="en-US" dirty="0"/>
              <a:t>와 </a:t>
            </a:r>
            <a:r>
              <a:rPr lang="ko-KR" altLang="en-US" dirty="0" err="1"/>
              <a:t>겹치는게</a:t>
            </a:r>
            <a:r>
              <a:rPr lang="ko-KR" altLang="en-US" dirty="0"/>
              <a:t> </a:t>
            </a:r>
            <a:r>
              <a:rPr lang="ko-KR" altLang="en-US" dirty="0" err="1"/>
              <a:t>있는듯한데</a:t>
            </a:r>
            <a:r>
              <a:rPr lang="ko-KR" altLang="en-US" dirty="0"/>
              <a:t> 시간적 여유가 없어 </a:t>
            </a:r>
            <a:r>
              <a:rPr lang="ko-KR" altLang="en-US" dirty="0" err="1"/>
              <a:t>찾지를</a:t>
            </a:r>
            <a:r>
              <a:rPr lang="ko-KR" altLang="en-US" dirty="0"/>
              <a:t> 못해 이를 해결하고 싶다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947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68904-AE7B-4ABE-9E5C-64E772E018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3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850" y="1778000"/>
            <a:ext cx="11036300" cy="673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30700" y="2298700"/>
            <a:ext cx="962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0" b="0" i="0" u="none" strike="noStrike" spc="3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30900" y="4292600"/>
            <a:ext cx="6426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400" b="0" i="0" u="none" strike="noStrike" spc="1200" dirty="0" err="1">
                <a:solidFill>
                  <a:srgbClr val="FFFFFF"/>
                </a:solidFill>
                <a:ea typeface="Noto Sans CJK KR Regular"/>
              </a:rPr>
              <a:t>플래너</a:t>
            </a:r>
            <a:r>
              <a:rPr lang="en-US" sz="2400" b="0" i="0" u="none" strike="noStrike" spc="12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0" i="0" u="none" strike="noStrike" spc="1200" dirty="0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400" b="0" i="0" u="none" strike="noStrike" spc="12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0" i="0" u="none" strike="noStrike" spc="1200" dirty="0">
                <a:solidFill>
                  <a:srgbClr val="FFFFFF"/>
                </a:solidFill>
                <a:ea typeface="Noto Sans CJK KR Regular"/>
              </a:rPr>
              <a:t>게시판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53100" y="7315200"/>
            <a:ext cx="678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400" b="0" i="0" u="none" strike="noStrike" spc="-100" dirty="0">
                <a:solidFill>
                  <a:srgbClr val="FFFFFF"/>
                </a:solidFill>
                <a:latin typeface="-apple-system"/>
                <a:ea typeface="THELuxGoR"/>
              </a:rPr>
              <a:t>발표자</a:t>
            </a:r>
            <a:r>
              <a:rPr lang="en-US" sz="2400" b="0" i="0" u="none" strike="noStrike" spc="-100" dirty="0">
                <a:solidFill>
                  <a:srgbClr val="FFFFFF"/>
                </a:solidFill>
                <a:latin typeface="-apple-system"/>
              </a:rPr>
              <a:t> : </a:t>
            </a:r>
            <a:r>
              <a:rPr lang="ko-KR" sz="2400" b="0" i="0" u="none" strike="noStrike" spc="-100" dirty="0" err="1">
                <a:solidFill>
                  <a:srgbClr val="FFFFFF"/>
                </a:solidFill>
                <a:latin typeface="-apple-system"/>
                <a:ea typeface="THELuxGoR"/>
              </a:rPr>
              <a:t>박홍석</a:t>
            </a:r>
            <a:endParaRPr lang="ko-KR" sz="2400" b="0" i="0" u="none" strike="noStrike" spc="-100" dirty="0">
              <a:solidFill>
                <a:srgbClr val="FFFFFF"/>
              </a:solidFill>
              <a:latin typeface="-apple-system"/>
              <a:ea typeface="THELuxGo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8153400" y="5981700"/>
            <a:ext cx="1993900" cy="15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-24384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rgbClr val="EEEEEE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rgbClr val="EEEEEE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EEEEEE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rgbClr val="EEEEEE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EEEEEE"/>
                </a:solidFill>
                <a:ea typeface="Noto Sans CJK KR Regular"/>
              </a:rPr>
              <a:t>게시판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0600" y="228600"/>
            <a:ext cx="2857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0" b="0" i="0" u="none" strike="noStrike" spc="600" dirty="0">
                <a:solidFill>
                  <a:schemeClr val="bg1">
                    <a:alpha val="10196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4700" y="1638300"/>
            <a:ext cx="11823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시연 영상 </a:t>
            </a:r>
            <a:r>
              <a:rPr lang="en-US" altLang="ko-KR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2(</a:t>
            </a:r>
            <a:r>
              <a:rPr lang="ko-KR" altLang="en-US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아이디 및 비밀번호 찾기</a:t>
            </a:r>
            <a:r>
              <a:rPr lang="en-US" altLang="ko-KR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, </a:t>
            </a:r>
            <a:r>
              <a:rPr lang="ko-KR" altLang="en-US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로그인</a:t>
            </a:r>
            <a:r>
              <a:rPr lang="en-US" altLang="ko-KR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)</a:t>
            </a:r>
            <a:endParaRPr lang="ko-KR" sz="3500" b="0" i="0" u="none" strike="noStrike" spc="-100" dirty="0">
              <a:solidFill>
                <a:schemeClr val="bg1"/>
              </a:solidFill>
              <a:latin typeface="Segoe UI Semibold" panose="020B0702040204020203" pitchFamily="34" charset="0"/>
              <a:ea typeface="THELuxGoM"/>
              <a:cs typeface="Segoe UI Semibold" panose="020B07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 rot="5400000">
            <a:off x="-28956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chemeClr val="bg1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chemeClr val="bg1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chemeClr val="bg1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chemeClr val="bg1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chemeClr val="bg1"/>
                </a:solidFill>
                <a:ea typeface="Noto Sans CJK KR Regular"/>
              </a:rPr>
              <a:t>게시판</a:t>
            </a:r>
          </a:p>
        </p:txBody>
      </p:sp>
      <p:pic>
        <p:nvPicPr>
          <p:cNvPr id="2" name="아이디찾기">
            <a:hlinkClick r:id="" action="ppaction://media"/>
            <a:extLst>
              <a:ext uri="{FF2B5EF4-FFF2-40B4-BE49-F238E27FC236}">
                <a16:creationId xmlns:a16="http://schemas.microsoft.com/office/drawing/2014/main" id="{25C9F912-0BA5-1001-5C06-A6F38A3926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6900" y="2260601"/>
            <a:ext cx="16192500" cy="77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5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0600" y="228600"/>
            <a:ext cx="2857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0" b="0" i="0" u="none" strike="noStrike" spc="600" dirty="0">
                <a:solidFill>
                  <a:schemeClr val="bg1">
                    <a:alpha val="10196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4700" y="1638300"/>
            <a:ext cx="786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시연 영상 </a:t>
            </a:r>
            <a:r>
              <a:rPr lang="en-US" altLang="ko-KR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3(</a:t>
            </a:r>
            <a:r>
              <a:rPr lang="ko-KR" altLang="en-US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게시판</a:t>
            </a:r>
            <a:r>
              <a:rPr lang="en-US" altLang="ko-KR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)</a:t>
            </a:r>
            <a:endParaRPr lang="ko-KR" sz="3500" b="0" i="0" u="none" strike="noStrike" spc="-100" dirty="0">
              <a:solidFill>
                <a:schemeClr val="bg1"/>
              </a:solidFill>
              <a:latin typeface="Segoe UI Semibold" panose="020B0702040204020203" pitchFamily="34" charset="0"/>
              <a:ea typeface="THELuxGoM"/>
              <a:cs typeface="Segoe UI Semibold" panose="020B07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 rot="5400000">
            <a:off x="-28956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chemeClr val="bg1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chemeClr val="bg1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chemeClr val="bg1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chemeClr val="bg1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chemeClr val="bg1"/>
                </a:solidFill>
                <a:ea typeface="Noto Sans CJK KR Regular"/>
              </a:rPr>
              <a:t>게시판</a:t>
            </a:r>
          </a:p>
        </p:txBody>
      </p:sp>
      <p:pic>
        <p:nvPicPr>
          <p:cNvPr id="2" name="게시판관련">
            <a:hlinkClick r:id="" action="ppaction://media"/>
            <a:extLst>
              <a:ext uri="{FF2B5EF4-FFF2-40B4-BE49-F238E27FC236}">
                <a16:creationId xmlns:a16="http://schemas.microsoft.com/office/drawing/2014/main" id="{A6B73549-6392-9122-083D-7E2DF3E89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4700" y="2260600"/>
            <a:ext cx="14935200" cy="71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0600" y="228600"/>
            <a:ext cx="2857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0" b="0" i="0" u="none" strike="noStrike" spc="600" dirty="0">
                <a:solidFill>
                  <a:schemeClr val="bg1">
                    <a:alpha val="10196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4700" y="1638300"/>
            <a:ext cx="786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시연 영상 </a:t>
            </a:r>
            <a:r>
              <a:rPr lang="en-US" altLang="ko-KR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4(</a:t>
            </a:r>
            <a:r>
              <a:rPr lang="ko-KR" altLang="en-US" sz="3500" spc="-100" dirty="0" err="1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플래너</a:t>
            </a:r>
            <a:r>
              <a:rPr lang="en-US" altLang="ko-KR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(</a:t>
            </a:r>
            <a:r>
              <a:rPr lang="en-US" altLang="ko-KR" sz="3500" spc="-100" dirty="0" err="1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todoList</a:t>
            </a:r>
            <a:r>
              <a:rPr lang="en-US" altLang="ko-KR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))</a:t>
            </a:r>
            <a:endParaRPr lang="ko-KR" sz="3500" b="0" i="0" u="none" strike="noStrike" spc="-100" dirty="0">
              <a:solidFill>
                <a:schemeClr val="bg1"/>
              </a:solidFill>
              <a:latin typeface="Segoe UI Semibold" panose="020B0702040204020203" pitchFamily="34" charset="0"/>
              <a:ea typeface="THELuxGoM"/>
              <a:cs typeface="Segoe UI Semibold" panose="020B07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 rot="5400000">
            <a:off x="-28956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chemeClr val="bg1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chemeClr val="bg1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chemeClr val="bg1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chemeClr val="bg1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chemeClr val="bg1"/>
                </a:solidFill>
                <a:ea typeface="Noto Sans CJK KR Regular"/>
              </a:rPr>
              <a:t>게시판</a:t>
            </a:r>
          </a:p>
        </p:txBody>
      </p:sp>
      <p:pic>
        <p:nvPicPr>
          <p:cNvPr id="2" name="planner">
            <a:hlinkClick r:id="" action="ppaction://media"/>
            <a:extLst>
              <a:ext uri="{FF2B5EF4-FFF2-40B4-BE49-F238E27FC236}">
                <a16:creationId xmlns:a16="http://schemas.microsoft.com/office/drawing/2014/main" id="{CA0DD46D-41D2-FE34-B9F4-A431D1E2AB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9256" y="2260600"/>
            <a:ext cx="15486743" cy="70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0600" y="228600"/>
            <a:ext cx="2857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0" b="0" i="0" u="none" strike="noStrike" spc="600" dirty="0">
                <a:solidFill>
                  <a:schemeClr val="bg1">
                    <a:alpha val="10196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4700" y="1638300"/>
            <a:ext cx="786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시연 영상 </a:t>
            </a:r>
            <a:r>
              <a:rPr lang="en-US" altLang="ko-KR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5(DB</a:t>
            </a:r>
            <a:r>
              <a:rPr lang="ko-KR" altLang="en-US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연동</a:t>
            </a:r>
            <a:r>
              <a:rPr lang="en-US" altLang="ko-KR" sz="3500" spc="-100" dirty="0">
                <a:solidFill>
                  <a:schemeClr val="bg1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)</a:t>
            </a:r>
            <a:endParaRPr lang="ko-KR" sz="3500" b="0" i="0" u="none" strike="noStrike" spc="-100" dirty="0">
              <a:solidFill>
                <a:schemeClr val="bg1"/>
              </a:solidFill>
              <a:latin typeface="Segoe UI Semibold" panose="020B0702040204020203" pitchFamily="34" charset="0"/>
              <a:ea typeface="THELuxGoM"/>
              <a:cs typeface="Segoe UI Semibold" panose="020B07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 rot="5400000">
            <a:off x="-28956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chemeClr val="bg1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chemeClr val="bg1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chemeClr val="bg1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chemeClr val="bg1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chemeClr val="bg1"/>
                </a:solidFill>
                <a:ea typeface="Noto Sans CJK KR Regular"/>
              </a:rPr>
              <a:t>게시판</a:t>
            </a:r>
          </a:p>
        </p:txBody>
      </p:sp>
      <p:pic>
        <p:nvPicPr>
          <p:cNvPr id="2" name="DB연동">
            <a:hlinkClick r:id="" action="ppaction://media"/>
            <a:extLst>
              <a:ext uri="{FF2B5EF4-FFF2-40B4-BE49-F238E27FC236}">
                <a16:creationId xmlns:a16="http://schemas.microsoft.com/office/drawing/2014/main" id="{5F3A45C3-0208-E092-CCC4-347D8F6F0A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4700" y="2260600"/>
            <a:ext cx="15665450" cy="76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8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8500" y="304800"/>
            <a:ext cx="24003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3900" b="0" i="0" u="none" strike="noStrike" spc="700" dirty="0">
                <a:solidFill>
                  <a:srgbClr val="FFFFFF">
                    <a:alpha val="10196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84500" y="1981200"/>
            <a:ext cx="35687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4800" b="0" i="0" u="none" strike="noStrike" spc="-2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1) </a:t>
            </a:r>
            <a:r>
              <a:rPr lang="ko-KR" sz="4800" b="0" i="0" u="none" strike="noStrike" spc="-200" dirty="0">
                <a:solidFill>
                  <a:srgbClr val="FFFFFF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개발일정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7400" y="3060700"/>
            <a:ext cx="56388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1. 1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주차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(24.06.03 - 24.06.09)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계획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및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대략적인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설계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구성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사용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언어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기술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및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툴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    Java, SQL, HTML&amp;CSS, JS/ JSP /</a:t>
            </a:r>
            <a:r>
              <a:rPr lang="en-US" alt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Eclipse,  Workbench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82800" y="5232400"/>
            <a:ext cx="5194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2. 2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주차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(24.06.10 - 24.06.16)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부트스트랩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3.7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사용법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익히기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기본적인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게시판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구조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및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기반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완성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44700" y="6870700"/>
            <a:ext cx="52324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3. 3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주차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(24.06.17 - 24.06.23)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userID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를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도입하여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로그인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및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아웃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구성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JDBC</a:t>
            </a:r>
            <a:r>
              <a:rPr lang="ko-KR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연동을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통해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ID</a:t>
            </a:r>
            <a:r>
              <a:rPr lang="ko-KR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를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DB</a:t>
            </a:r>
            <a:r>
              <a:rPr lang="ko-KR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에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저장할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수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있게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마련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todoList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구조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및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기반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완성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1300" y="3416300"/>
            <a:ext cx="4800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4. 4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주차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(24.06.24 - 24.06.30)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2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유저별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b="0" i="0" u="none" strike="noStrike" spc="-200" dirty="0" err="1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todoList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작성을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위한</a:t>
            </a:r>
            <a:r>
              <a:rPr lang="en-US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DB table </a:t>
            </a:r>
            <a:r>
              <a:rPr lang="ko-KR" sz="2000" b="0" i="0" u="none" strike="noStrike" spc="-2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생성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게시판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카테고리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분류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회원별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프로필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폼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생성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아이디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찾기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및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비밀번호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찾기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기능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31300" y="5715000"/>
            <a:ext cx="4800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5. 5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주차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(24.07.01 - 24.07.07)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화면이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줄을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때에도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사용가능한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디자인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수정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전체적인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디자인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수정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 err="1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ㆍ</a:t>
            </a:r>
            <a:r>
              <a:rPr lang="en-US" alt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 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ppt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및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발표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EEEEEE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준비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-24384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>
                <a:solidFill>
                  <a:srgbClr val="EEEEEE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>
                <a:solidFill>
                  <a:srgbClr val="EEEEEE"/>
                </a:solidFill>
                <a:latin typeface="Noto Sans CJK KR Regular"/>
              </a:rPr>
              <a:t> </a:t>
            </a:r>
            <a:r>
              <a:rPr lang="ko-KR" sz="1400" b="0" i="0" u="none" strike="noStrike" spc="2000">
                <a:solidFill>
                  <a:srgbClr val="EEEEEE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>
                <a:solidFill>
                  <a:srgbClr val="EEEEEE"/>
                </a:solidFill>
                <a:latin typeface="Noto Sans CJK KR Regular"/>
              </a:rPr>
              <a:t> </a:t>
            </a:r>
            <a:r>
              <a:rPr lang="ko-KR" sz="1400" b="0" i="0" u="none" strike="noStrike" spc="2000">
                <a:solidFill>
                  <a:srgbClr val="EEEEEE"/>
                </a:solidFill>
                <a:ea typeface="Noto Sans CJK KR Regular"/>
              </a:rPr>
              <a:t>게시판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5400000">
            <a:off x="-24384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rgbClr val="EEEEEE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rgbClr val="EEEEEE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EEEEEE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rgbClr val="EEEEEE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EEEEEE"/>
                </a:solidFill>
                <a:ea typeface="Noto Sans CJK KR Regular"/>
              </a:rPr>
              <a:t>게시판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86000" y="647700"/>
            <a:ext cx="42418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800" b="0" i="0" u="none" strike="noStrike" spc="1000" dirty="0">
                <a:solidFill>
                  <a:srgbClr val="FFFFFF">
                    <a:alpha val="10196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63900" y="2298700"/>
            <a:ext cx="68072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9200" b="0" i="0" u="none" strike="noStrike" spc="-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2) Q&amp;A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6100" y="4267200"/>
            <a:ext cx="9690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200" b="0" i="1" u="none" strike="noStrike" spc="-200" dirty="0">
                <a:solidFill>
                  <a:srgbClr val="FFFFFF"/>
                </a:solidFill>
                <a:ea typeface="THELuxGoR"/>
              </a:rPr>
              <a:t>질문이</a:t>
            </a:r>
            <a:r>
              <a:rPr lang="en-US" sz="4200" b="0" i="1" u="none" strike="noStrike" spc="-2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4200" b="0" i="1" u="none" strike="noStrike" spc="-200" dirty="0">
                <a:solidFill>
                  <a:srgbClr val="FFFFFF"/>
                </a:solidFill>
                <a:ea typeface="THELuxGoR"/>
              </a:rPr>
              <a:t>있다면</a:t>
            </a:r>
            <a:r>
              <a:rPr lang="en-US" sz="4200" b="0" i="1" u="none" strike="noStrike" spc="-2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4200" b="0" i="1" u="none" strike="noStrike" spc="-200" dirty="0">
                <a:solidFill>
                  <a:srgbClr val="FFFFFF"/>
                </a:solidFill>
                <a:ea typeface="THELuxGoR"/>
              </a:rPr>
              <a:t>질문해주세요</a:t>
            </a:r>
            <a:r>
              <a:rPr lang="en-US" sz="4200" b="0" i="1" u="none" strike="noStrike" spc="-200" dirty="0">
                <a:solidFill>
                  <a:srgbClr val="FFFFFF"/>
                </a:solidFill>
                <a:latin typeface="THELuxGoR"/>
              </a:rPr>
              <a:t>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1778000"/>
            <a:ext cx="11036300" cy="673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30700" y="2298700"/>
            <a:ext cx="9626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0" b="0" i="0" u="none" strike="noStrike" spc="3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Thankyou</a:t>
            </a:r>
            <a:r>
              <a:rPr lang="en-US" sz="10000" b="0" i="0" u="none" strike="noStrike" spc="3100" dirty="0">
                <a:solidFill>
                  <a:srgbClr val="FFFFFF"/>
                </a:solidFill>
                <a:latin typeface="Bebas"/>
              </a:rPr>
              <a:t>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30900" y="4292600"/>
            <a:ext cx="6426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400" b="0" i="0" u="none" strike="noStrike" spc="1200" dirty="0" err="1">
                <a:solidFill>
                  <a:srgbClr val="FFFFFF"/>
                </a:solidFill>
                <a:ea typeface="Noto Sans CJK KR Regular"/>
              </a:rPr>
              <a:t>플래너</a:t>
            </a:r>
            <a:r>
              <a:rPr lang="en-US" sz="2400" b="0" i="0" u="none" strike="noStrike" spc="12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0" i="0" u="none" strike="noStrike" spc="1200" dirty="0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400" b="0" i="0" u="none" strike="noStrike" spc="1200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0" i="0" u="none" strike="noStrike" spc="1200" dirty="0">
                <a:solidFill>
                  <a:srgbClr val="FFFFFF"/>
                </a:solidFill>
                <a:ea typeface="Noto Sans CJK KR Regular"/>
              </a:rPr>
              <a:t>게시판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53100" y="7086600"/>
            <a:ext cx="6781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sz="2400" b="0" i="0" u="none" strike="noStrike" spc="-100" dirty="0">
                <a:solidFill>
                  <a:srgbClr val="FFFFFF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감사합니다</a:t>
            </a:r>
          </a:p>
          <a:p>
            <a:pPr lvl="0" algn="ctr">
              <a:lnSpc>
                <a:spcPct val="119519"/>
              </a:lnSpc>
            </a:pPr>
            <a:r>
              <a:rPr lang="ko-KR" sz="2400" b="0" i="0" u="none" strike="noStrike" spc="-100" dirty="0">
                <a:solidFill>
                  <a:srgbClr val="FFFFFF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발표자</a:t>
            </a:r>
            <a:r>
              <a:rPr lang="en-US" sz="2400" b="0" i="0" u="none" strike="noStrike" spc="-1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: </a:t>
            </a:r>
            <a:r>
              <a:rPr lang="ko-KR" sz="2400" b="0" i="0" u="none" strike="noStrike" spc="-100" dirty="0" err="1">
                <a:solidFill>
                  <a:srgbClr val="FFFFFF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박홍석</a:t>
            </a:r>
            <a:endParaRPr lang="ko-KR" sz="2400" b="0" i="0" u="none" strike="noStrike" spc="-100" dirty="0">
              <a:solidFill>
                <a:srgbClr val="FFFFFF"/>
              </a:solidFill>
              <a:latin typeface="Segoe UI Semibold" panose="020B0702040204020203" pitchFamily="34" charset="0"/>
              <a:ea typeface="THELuxGoR"/>
              <a:cs typeface="Segoe UI Semibold" panose="020B0702040204020203" pitchFamily="3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8153400" y="5981700"/>
            <a:ext cx="1993900" cy="15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-24384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rgbClr val="EEEEEE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rgbClr val="EEEEEE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EEEEEE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rgbClr val="EEEEEE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EEEEEE"/>
                </a:solidFill>
                <a:ea typeface="Noto Sans CJK KR Regular"/>
              </a:rPr>
              <a:t>게시판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778000"/>
            <a:ext cx="7785100" cy="673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2324100"/>
            <a:ext cx="9080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8000" b="0" i="0" u="none" strike="noStrike" spc="2500" dirty="0">
                <a:solidFill>
                  <a:srgbClr val="4C4C4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40000" y="4292600"/>
            <a:ext cx="641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200" b="1" i="0" u="none" strike="noStrike" spc="1100" dirty="0" err="1">
                <a:solidFill>
                  <a:srgbClr val="4C4C4C"/>
                </a:solidFill>
                <a:ea typeface="Noto Sans CJK KR Regular"/>
              </a:rPr>
              <a:t>플래너</a:t>
            </a:r>
            <a:r>
              <a:rPr lang="en-US" sz="2200" b="1" i="0" u="none" strike="noStrike" spc="11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2200" b="1" i="0" u="none" strike="noStrike" spc="1100" dirty="0">
                <a:solidFill>
                  <a:srgbClr val="4C4C4C"/>
                </a:solidFill>
                <a:ea typeface="Noto Sans CJK KR Regular"/>
              </a:rPr>
              <a:t>공유</a:t>
            </a:r>
            <a:r>
              <a:rPr lang="en-US" sz="2200" b="1" i="0" u="none" strike="noStrike" spc="11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2200" b="1" i="0" u="none" strike="noStrike" spc="1100" dirty="0">
                <a:solidFill>
                  <a:srgbClr val="4C4C4C"/>
                </a:solidFill>
                <a:ea typeface="Noto Sans CJK KR Regular"/>
              </a:rPr>
              <a:t>게시판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2200" y="7327900"/>
            <a:ext cx="676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2000" b="0" i="0" u="none" strike="noStrike" spc="-100" dirty="0">
                <a:solidFill>
                  <a:srgbClr val="4C4C4C"/>
                </a:solidFill>
                <a:ea typeface="THELuxGoR"/>
              </a:rPr>
              <a:t>발표자</a:t>
            </a:r>
            <a:r>
              <a:rPr lang="en-US" sz="2000" b="0" i="0" u="none" strike="noStrike" spc="-100" dirty="0">
                <a:solidFill>
                  <a:srgbClr val="4C4C4C"/>
                </a:solidFill>
                <a:latin typeface="THELuxGoR"/>
              </a:rPr>
              <a:t> : </a:t>
            </a:r>
            <a:r>
              <a:rPr lang="ko-KR" sz="2000" b="0" i="0" u="none" strike="noStrike" spc="-100" dirty="0" err="1">
                <a:solidFill>
                  <a:srgbClr val="4C4C4C"/>
                </a:solidFill>
                <a:ea typeface="THELuxGoR"/>
              </a:rPr>
              <a:t>박홍석</a:t>
            </a:r>
            <a:endParaRPr lang="ko-KR" sz="2000" b="0" i="0" u="none" strike="noStrike" spc="-100" dirty="0">
              <a:solidFill>
                <a:srgbClr val="4C4C4C"/>
              </a:solidFill>
              <a:ea typeface="THELuxGo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0083800" y="5130800"/>
            <a:ext cx="2374900" cy="15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03300" y="1676400"/>
            <a:ext cx="1143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-100" dirty="0">
                <a:solidFill>
                  <a:srgbClr val="000000"/>
                </a:solidFill>
                <a:ea typeface="Noto Sans CJK KR Bold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80900" y="2705100"/>
            <a:ext cx="5092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01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프로젝트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개요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     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개발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계기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의도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0900" y="3797300"/>
            <a:ext cx="5092700" cy="242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SpoqaHanSans-Regular"/>
              </a:rPr>
              <a:t>02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프로젝트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상세</a:t>
            </a:r>
          </a:p>
          <a:p>
            <a:pPr lvl="0" algn="l">
              <a:lnSpc>
                <a:spcPct val="10624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     1)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툴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언어</a:t>
            </a:r>
          </a:p>
          <a:p>
            <a:pPr lvl="0" algn="l">
              <a:lnSpc>
                <a:spcPct val="10624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     2)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구조도</a:t>
            </a:r>
          </a:p>
          <a:p>
            <a:pPr lvl="0" algn="l">
              <a:lnSpc>
                <a:spcPct val="10624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     3) ERD</a:t>
            </a:r>
          </a:p>
          <a:p>
            <a:pPr lvl="0" algn="l">
              <a:lnSpc>
                <a:spcPct val="10624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     4)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기술설명</a:t>
            </a:r>
          </a:p>
          <a:p>
            <a:pPr lvl="0" algn="l">
              <a:lnSpc>
                <a:spcPct val="10624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     5) </a:t>
            </a:r>
            <a:r>
              <a:rPr lang="ko-KR" sz="2400" b="0" i="0" u="none" strike="noStrike" dirty="0" err="1">
                <a:solidFill>
                  <a:srgbClr val="000000"/>
                </a:solidFill>
                <a:ea typeface="Noto Sans CJK KR Regular"/>
              </a:rPr>
              <a:t>미구현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프로젝트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이후</a:t>
            </a: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계획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80900" y="6426200"/>
            <a:ext cx="5092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SpoqaHanSans-Regular"/>
              </a:rPr>
              <a:t>03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시연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영상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93600" y="7239000"/>
            <a:ext cx="5092700" cy="166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SpoqaHanSans-Regular"/>
              </a:rPr>
              <a:t>04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진행프로세스</a:t>
            </a:r>
          </a:p>
          <a:p>
            <a:pPr lvl="0" algn="l">
              <a:lnSpc>
                <a:spcPct val="10624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     1)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개발일정</a:t>
            </a:r>
          </a:p>
          <a:p>
            <a:pPr lvl="0" algn="l">
              <a:lnSpc>
                <a:spcPct val="10624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     2) Q&amp;A</a:t>
            </a:r>
          </a:p>
          <a:p>
            <a:pPr lvl="0" algn="l">
              <a:lnSpc>
                <a:spcPct val="10624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Noto Sans CJK KR Regular"/>
              </a:rPr>
              <a:t>     3) </a:t>
            </a:r>
            <a:r>
              <a:rPr lang="ko-KR" sz="2400" b="0" i="0" u="none" strike="noStrike" dirty="0">
                <a:solidFill>
                  <a:srgbClr val="000000"/>
                </a:solidFill>
                <a:ea typeface="Noto Sans CJK KR Regular"/>
              </a:rPr>
              <a:t>마치며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-24384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rgbClr val="4C4C4C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4C4C4C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4C4C4C"/>
                </a:solidFill>
                <a:ea typeface="Noto Sans CJK KR Regular"/>
              </a:rPr>
              <a:t>게시판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228600"/>
            <a:ext cx="7213600" cy="318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3543300"/>
            <a:ext cx="7213600" cy="320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34600" y="317500"/>
            <a:ext cx="35560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4900" b="0" i="0" u="none" strike="noStrike" spc="8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36200" y="3035300"/>
            <a:ext cx="48006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3500" b="0" i="0" u="none" strike="noStrike" spc="-100" dirty="0">
                <a:solidFill>
                  <a:srgbClr val="FFFFFF"/>
                </a:solidFill>
                <a:ea typeface="THELuxGoR"/>
              </a:rPr>
              <a:t>프로젝트</a:t>
            </a:r>
            <a:r>
              <a:rPr lang="en-US" sz="3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3500" b="0" i="0" u="none" strike="noStrike" spc="-100" dirty="0">
                <a:solidFill>
                  <a:srgbClr val="FFFFFF"/>
                </a:solidFill>
                <a:ea typeface="THELuxGoR"/>
              </a:rPr>
              <a:t>개요</a:t>
            </a:r>
          </a:p>
          <a:p>
            <a:pPr lvl="0" algn="l">
              <a:lnSpc>
                <a:spcPct val="91300"/>
              </a:lnSpc>
            </a:pPr>
            <a:r>
              <a:rPr lang="en-US" sz="2000" b="0" i="0" u="none" strike="noStrike" spc="-100" dirty="0">
                <a:solidFill>
                  <a:srgbClr val="FFFFFF"/>
                </a:solidFill>
                <a:latin typeface="THELuxGoR"/>
              </a:rPr>
              <a:t>-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THELuxGoR"/>
              </a:rPr>
              <a:t>만들게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THELuxGoR"/>
              </a:rPr>
              <a:t>된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THELuxGoR"/>
              </a:rPr>
              <a:t>계기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THELuxGoR"/>
              </a:rPr>
              <a:t>및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THELuxGoR"/>
              </a:rPr>
              <a:t>의도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THELuxGoR"/>
              </a:rPr>
              <a:t> -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6870700"/>
            <a:ext cx="7213600" cy="3162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126579" y="4457700"/>
            <a:ext cx="7658100" cy="482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 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국비교육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4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개월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차에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접어들면서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Java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와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SQL, HTML&amp;CSS, JavaScript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를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배운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후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, JSP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로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게시판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만드는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것을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배우고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있었습니다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.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배운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것을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활용해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무엇을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만들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있을까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고민하던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중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, "</a:t>
            </a:r>
            <a:r>
              <a:rPr lang="en-US" sz="2500" b="1" i="1" u="none" strike="noStrike" spc="-100" dirty="0" err="1">
                <a:solidFill>
                  <a:srgbClr val="D94925"/>
                </a:solidFill>
                <a:latin typeface="THELuxGoR"/>
              </a:rPr>
              <a:t>ToDoList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를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접목시켜보자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"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라는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생각이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떠올랐습니다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.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그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다음으로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든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생각은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"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어떻게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접목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시킬까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?"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였고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곧바로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요즘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우리는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자기계발에</a:t>
            </a:r>
            <a:r>
              <a:rPr lang="en-US" sz="25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많은</a:t>
            </a:r>
            <a:r>
              <a:rPr lang="en-US" sz="25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관심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을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가지고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있다는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점에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주목하게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되었습니다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.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내적과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외적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자기계발의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대표적인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예인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공부와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운동을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계획하고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서로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자신의</a:t>
            </a:r>
            <a:r>
              <a:rPr lang="en-US" sz="25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루틴을</a:t>
            </a:r>
            <a:r>
              <a:rPr lang="en-US" sz="25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공유하며</a:t>
            </a:r>
            <a:r>
              <a:rPr lang="en-US" sz="25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소통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할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있는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컨셉의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게시판을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만들면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 err="1">
                <a:solidFill>
                  <a:srgbClr val="FFFFFF"/>
                </a:solidFill>
                <a:ea typeface="THELuxGoR"/>
              </a:rPr>
              <a:t>어떨까라는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아이디어가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떠올랐습니다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.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이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프로젝트는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현대인의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자기계발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트렌드에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부합하면서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국비교육에서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배운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사이트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제작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게시판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만들기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회원가입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등의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기술을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복습하고</a:t>
            </a:r>
            <a:r>
              <a:rPr lang="en-US" sz="25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심화</a:t>
            </a:r>
            <a:r>
              <a:rPr lang="en-US" sz="25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개념을</a:t>
            </a:r>
            <a:r>
              <a:rPr lang="en-US" sz="25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정립하는</a:t>
            </a:r>
            <a:r>
              <a:rPr lang="en-US" sz="25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데</a:t>
            </a:r>
            <a:r>
              <a:rPr lang="en-US" sz="25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큰</a:t>
            </a:r>
            <a:r>
              <a:rPr lang="en-US" sz="25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2500" b="1" i="1" u="none" strike="noStrike" spc="-100" dirty="0">
                <a:solidFill>
                  <a:srgbClr val="D94925"/>
                </a:solidFill>
                <a:ea typeface="THELuxGoR"/>
              </a:rPr>
              <a:t>도움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이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될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것이라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0" i="0" u="none" strike="noStrike" spc="-100" dirty="0">
                <a:solidFill>
                  <a:srgbClr val="FFFFFF"/>
                </a:solidFill>
                <a:ea typeface="THELuxGoR"/>
              </a:rPr>
              <a:t>생각했습니다</a:t>
            </a:r>
            <a:r>
              <a:rPr lang="en-US" sz="2500" b="0" i="0" u="none" strike="noStrike" spc="-100" dirty="0">
                <a:solidFill>
                  <a:srgbClr val="FFFFFF"/>
                </a:solidFill>
                <a:latin typeface="THELuxGo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-24384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rgbClr val="EEEEEE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rgbClr val="EEEEEE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EEEEEE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rgbClr val="EEEEEE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EEEEEE"/>
                </a:solidFill>
                <a:ea typeface="Noto Sans CJK KR Regular"/>
              </a:rPr>
              <a:t>게시판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274" y="3295650"/>
            <a:ext cx="4368800" cy="254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748" y="3130216"/>
            <a:ext cx="4241800" cy="256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0" y="2177716"/>
            <a:ext cx="3365500" cy="447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89100" y="419100"/>
            <a:ext cx="35560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4900" b="0" i="0" u="none" strike="noStrike" spc="800" dirty="0">
                <a:solidFill>
                  <a:srgbClr val="000000">
                    <a:alpha val="10196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41600" y="2019300"/>
            <a:ext cx="6972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200" b="0" i="0" u="none" strike="noStrike" spc="-200" dirty="0">
                <a:solidFill>
                  <a:srgbClr val="000000"/>
                </a:solidFill>
                <a:latin typeface="THELuxGoM"/>
              </a:rPr>
              <a:t>1) </a:t>
            </a:r>
            <a:r>
              <a:rPr lang="ko-KR" sz="6200" b="0" i="0" u="none" strike="noStrike" spc="-200" dirty="0">
                <a:solidFill>
                  <a:srgbClr val="000000"/>
                </a:solidFill>
                <a:ea typeface="THELuxGoM"/>
              </a:rPr>
              <a:t>사용</a:t>
            </a:r>
            <a:r>
              <a:rPr lang="en-US" sz="6200" b="0" i="0" u="none" strike="noStrike" spc="-200" dirty="0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6200" b="0" i="0" u="none" strike="noStrike" spc="-200" dirty="0">
                <a:solidFill>
                  <a:srgbClr val="000000"/>
                </a:solidFill>
                <a:ea typeface="THELuxGoM"/>
              </a:rPr>
              <a:t>툴</a:t>
            </a:r>
            <a:r>
              <a:rPr lang="en-US" sz="6200" b="0" i="0" u="none" strike="noStrike" spc="-200" dirty="0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6200" b="0" i="0" u="none" strike="noStrike" spc="-200" dirty="0">
                <a:solidFill>
                  <a:srgbClr val="000000"/>
                </a:solidFill>
                <a:ea typeface="THELuxGoM"/>
              </a:rPr>
              <a:t>및</a:t>
            </a:r>
            <a:r>
              <a:rPr lang="en-US" sz="6200" b="0" i="0" u="none" strike="noStrike" spc="-200" dirty="0">
                <a:solidFill>
                  <a:srgbClr val="000000"/>
                </a:solidFill>
                <a:latin typeface="THELuxGoM"/>
              </a:rPr>
              <a:t> </a:t>
            </a:r>
            <a:r>
              <a:rPr lang="ko-KR" sz="6200" b="0" i="0" u="none" strike="noStrike" spc="-200" dirty="0">
                <a:solidFill>
                  <a:srgbClr val="000000"/>
                </a:solidFill>
                <a:ea typeface="THELuxGoM"/>
              </a:rPr>
              <a:t>언어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0197" y="6014453"/>
            <a:ext cx="4635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00000"/>
                </a:solidFill>
                <a:latin typeface="THELuxGoR"/>
              </a:rPr>
              <a:t>JDK2.0, Eclipse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82163" y="6014453"/>
            <a:ext cx="350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000000"/>
                </a:solidFill>
                <a:latin typeface="THELuxGoR"/>
              </a:rPr>
              <a:t>MySQL, </a:t>
            </a:r>
            <a:r>
              <a:rPr lang="en-US" sz="3000" b="0" i="0" u="none" strike="noStrike" spc="-100" dirty="0" err="1">
                <a:solidFill>
                  <a:srgbClr val="000000"/>
                </a:solidFill>
                <a:latin typeface="THELuxGoR"/>
              </a:rPr>
              <a:t>WorkBench</a:t>
            </a:r>
            <a:endParaRPr lang="en-US" sz="3000" b="0" i="0" u="none" strike="noStrike" spc="-100" dirty="0">
              <a:solidFill>
                <a:srgbClr val="000000"/>
              </a:solidFill>
              <a:latin typeface="THELuxGoR"/>
            </a:endParaRPr>
          </a:p>
        </p:txBody>
      </p:sp>
      <p:sp>
        <p:nvSpPr>
          <p:cNvPr id="10" name="TextBox 10"/>
          <p:cNvSpPr txBox="1"/>
          <p:nvPr/>
        </p:nvSpPr>
        <p:spPr>
          <a:xfrm rot="5400000">
            <a:off x="-24384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>
                <a:solidFill>
                  <a:srgbClr val="4C4C4C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>
                <a:solidFill>
                  <a:srgbClr val="4C4C4C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>
                <a:solidFill>
                  <a:srgbClr val="4C4C4C"/>
                </a:solidFill>
                <a:ea typeface="Noto Sans CJK KR Regular"/>
              </a:rPr>
              <a:t>게시판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70CA7-BDC5-B1F7-A026-232E23BE97AF}"/>
              </a:ext>
            </a:extLst>
          </p:cNvPr>
          <p:cNvSpPr txBox="1"/>
          <p:nvPr/>
        </p:nvSpPr>
        <p:spPr>
          <a:xfrm>
            <a:off x="4038600" y="7534443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i="1" dirty="0"/>
              <a:t>HTML/CSS</a:t>
            </a:r>
            <a:endParaRPr lang="ko-KR" altLang="en-US" sz="6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E13F1-6C11-8105-97D3-31D4CBA59008}"/>
              </a:ext>
            </a:extLst>
          </p:cNvPr>
          <p:cNvSpPr txBox="1"/>
          <p:nvPr/>
        </p:nvSpPr>
        <p:spPr>
          <a:xfrm>
            <a:off x="9815763" y="7537116"/>
            <a:ext cx="3712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i="1" dirty="0"/>
              <a:t>JavaScript</a:t>
            </a:r>
            <a:endParaRPr lang="ko-KR" altLang="en-US" sz="60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7188200"/>
            <a:ext cx="2692400" cy="287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00" y="406400"/>
            <a:ext cx="2895600" cy="314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7188200"/>
            <a:ext cx="3949700" cy="287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90700" y="698500"/>
            <a:ext cx="3644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5000" b="0" i="0" u="none" strike="noStrike" dirty="0">
                <a:solidFill>
                  <a:srgbClr val="333333"/>
                </a:solidFill>
                <a:latin typeface="Gmarket Sans Bold"/>
              </a:rPr>
              <a:t>2) </a:t>
            </a:r>
            <a:r>
              <a:rPr lang="ko-KR" sz="5000" b="0" i="0" u="none" strike="noStrike" dirty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700" y="5080000"/>
            <a:ext cx="118364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100" y="3924300"/>
            <a:ext cx="1854200" cy="287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1800" y="3721100"/>
            <a:ext cx="2133600" cy="328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7100" y="4165600"/>
            <a:ext cx="1562100" cy="240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49200" y="3505200"/>
            <a:ext cx="2400300" cy="3708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" y="4648200"/>
            <a:ext cx="927100" cy="142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62000" y="3683000"/>
            <a:ext cx="5969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8800" y="4140200"/>
            <a:ext cx="546100" cy="46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5981700"/>
            <a:ext cx="444500" cy="457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33000" y="6235700"/>
            <a:ext cx="520700" cy="622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82600" y="165100"/>
            <a:ext cx="16002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9300" b="0" i="0" u="none" strike="noStrike" spc="500" dirty="0">
                <a:solidFill>
                  <a:srgbClr val="000000">
                    <a:alpha val="4902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66400" y="2572182"/>
            <a:ext cx="3530600" cy="5139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000000"/>
                </a:solidFill>
                <a:ea typeface="Noto Sans CJK KR Regular"/>
              </a:rPr>
              <a:t>미구현</a:t>
            </a:r>
            <a:endParaRPr lang="ko-KR" sz="25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27" name="TextBox 27"/>
          <p:cNvSpPr txBox="1"/>
          <p:nvPr/>
        </p:nvSpPr>
        <p:spPr>
          <a:xfrm rot="5400000">
            <a:off x="-24384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>
                <a:solidFill>
                  <a:srgbClr val="4C4C4C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>
                <a:solidFill>
                  <a:srgbClr val="4C4C4C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>
                <a:solidFill>
                  <a:srgbClr val="4C4C4C"/>
                </a:solidFill>
                <a:ea typeface="Noto Sans CJK KR Regular"/>
              </a:rPr>
              <a:t>게시판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E4F7FF-D432-1884-8299-5D2FE96198B4}"/>
              </a:ext>
            </a:extLst>
          </p:cNvPr>
          <p:cNvSpPr txBox="1"/>
          <p:nvPr/>
        </p:nvSpPr>
        <p:spPr>
          <a:xfrm>
            <a:off x="4556579" y="3718123"/>
            <a:ext cx="206284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Planner(</a:t>
            </a:r>
            <a:r>
              <a:rPr lang="en-US" altLang="ko-KR" sz="17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todoList</a:t>
            </a:r>
            <a:r>
              <a:rPr lang="en-US" altLang="ko-KR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r>
              <a:rPr lang="ko-KR" altLang="en-US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에 나의 계획 작성</a:t>
            </a:r>
            <a:br>
              <a:rPr lang="en-US" altLang="ko-KR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ko-KR" altLang="en-US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및 파일저장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2EED95-35B3-6F9F-9D90-D5171F736210}"/>
              </a:ext>
            </a:extLst>
          </p:cNvPr>
          <p:cNvSpPr txBox="1"/>
          <p:nvPr/>
        </p:nvSpPr>
        <p:spPr>
          <a:xfrm>
            <a:off x="1961243" y="6584518"/>
            <a:ext cx="141514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커뮤니티 접속을 위한 로그인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2EE9AA-FAED-003F-8F8F-967CCF17EDFF}"/>
              </a:ext>
            </a:extLst>
          </p:cNvPr>
          <p:cNvSpPr txBox="1"/>
          <p:nvPr/>
        </p:nvSpPr>
        <p:spPr>
          <a:xfrm>
            <a:off x="8041822" y="6056684"/>
            <a:ext cx="141514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자기가 원하는 카테고리에 </a:t>
            </a:r>
            <a:r>
              <a:rPr lang="ko-KR" altLang="en-US" sz="17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플래너</a:t>
            </a:r>
            <a:r>
              <a:rPr lang="ko-KR" altLang="en-US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공유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8A612D-7EB9-1E0D-35F4-0EE84E5F2C44}"/>
              </a:ext>
            </a:extLst>
          </p:cNvPr>
          <p:cNvSpPr txBox="1"/>
          <p:nvPr/>
        </p:nvSpPr>
        <p:spPr>
          <a:xfrm>
            <a:off x="11449957" y="3752418"/>
            <a:ext cx="141514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좋아요 및 댓글로 소통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4C7502-FFB7-7D33-61C8-0962B611D231}"/>
              </a:ext>
            </a:extLst>
          </p:cNvPr>
          <p:cNvSpPr txBox="1"/>
          <p:nvPr/>
        </p:nvSpPr>
        <p:spPr>
          <a:xfrm>
            <a:off x="11329306" y="3259035"/>
            <a:ext cx="141514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solidFill>
                  <a:srgbClr val="F4B70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04</a:t>
            </a:r>
            <a:endParaRPr lang="ko-KR" altLang="en-US" sz="2500" dirty="0">
              <a:solidFill>
                <a:srgbClr val="F4B70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E02B49-EA57-E909-82F2-4BC1634BCE3F}"/>
              </a:ext>
            </a:extLst>
          </p:cNvPr>
          <p:cNvSpPr txBox="1"/>
          <p:nvPr/>
        </p:nvSpPr>
        <p:spPr>
          <a:xfrm>
            <a:off x="4728028" y="3312972"/>
            <a:ext cx="141514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solidFill>
                  <a:srgbClr val="F4B70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02</a:t>
            </a:r>
            <a:endParaRPr lang="ko-KR" altLang="en-US" sz="2500" dirty="0">
              <a:solidFill>
                <a:srgbClr val="F4B70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06C4DB-98DC-36A6-7B4B-362151F97C83}"/>
              </a:ext>
            </a:extLst>
          </p:cNvPr>
          <p:cNvSpPr txBox="1"/>
          <p:nvPr/>
        </p:nvSpPr>
        <p:spPr>
          <a:xfrm>
            <a:off x="1747157" y="6107464"/>
            <a:ext cx="141514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solidFill>
                  <a:srgbClr val="F4B70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</a:t>
            </a:r>
            <a:endParaRPr lang="ko-KR" altLang="en-US" sz="2500" dirty="0">
              <a:solidFill>
                <a:srgbClr val="F4B70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1006A1-0D5D-FCE3-1A5F-AEE7D41A3E27}"/>
              </a:ext>
            </a:extLst>
          </p:cNvPr>
          <p:cNvSpPr txBox="1"/>
          <p:nvPr/>
        </p:nvSpPr>
        <p:spPr>
          <a:xfrm>
            <a:off x="7750628" y="5644346"/>
            <a:ext cx="141514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solidFill>
                  <a:srgbClr val="F4B70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</a:t>
            </a:r>
            <a:endParaRPr lang="ko-KR" altLang="en-US" sz="2500" dirty="0">
              <a:solidFill>
                <a:srgbClr val="F4B70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2F983A-8DDF-AB3D-2C6C-258EA6EB46A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2019" t="8217" r="16377" b="28567"/>
          <a:stretch/>
        </p:blipFill>
        <p:spPr>
          <a:xfrm>
            <a:off x="1547401" y="1771434"/>
            <a:ext cx="7459435" cy="71886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A328FC-D138-8EBD-A7B3-C8CD4BBE370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2916" t="9229" r="16667" b="29361"/>
          <a:stretch/>
        </p:blipFill>
        <p:spPr>
          <a:xfrm>
            <a:off x="9385302" y="1708150"/>
            <a:ext cx="8254998" cy="71886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A8F1D1-FF79-7EA8-7D86-B532CA900A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1216" t="7692" r="38710" b="29103"/>
          <a:stretch/>
        </p:blipFill>
        <p:spPr>
          <a:xfrm>
            <a:off x="1713528" y="1796726"/>
            <a:ext cx="7336492" cy="71253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DE1C9C-E3B9-41FC-B819-019ECF74E93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916" t="11472" r="18959" b="46351"/>
          <a:stretch/>
        </p:blipFill>
        <p:spPr>
          <a:xfrm>
            <a:off x="9648372" y="1733442"/>
            <a:ext cx="7991927" cy="7188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4" grpId="0"/>
      <p:bldP spid="37" grpId="0"/>
      <p:bldP spid="40" grpId="0"/>
      <p:bldP spid="41" grpId="0"/>
      <p:bldP spid="42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9400" y="393700"/>
            <a:ext cx="25654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4900" b="0" i="0" u="none" strike="noStrike" spc="800" dirty="0">
                <a:solidFill>
                  <a:srgbClr val="000000">
                    <a:alpha val="4902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19300" y="2933700"/>
            <a:ext cx="35687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4800" b="0" i="0" u="none" strike="noStrike" spc="-200" dirty="0">
                <a:solidFill>
                  <a:srgbClr val="000000"/>
                </a:solidFill>
                <a:latin typeface="THELuxGoM"/>
              </a:rPr>
              <a:t>3) ERD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47900" y="3822700"/>
            <a:ext cx="4343400" cy="608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CREATE TABLE user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userID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varchar(255) not null primary key,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userPassword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varchar(50) not null,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userName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varchar(50) not null,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userGender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varchar(10) not null,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userEmail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varchar(100) not null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  <a:p>
            <a:pPr lvl="0" algn="l">
              <a:lnSpc>
                <a:spcPct val="116199"/>
              </a:lnSpc>
            </a:pPr>
            <a:endParaRPr lang="en-US" sz="1600" b="0" i="0" u="none" strike="noStrike" spc="-1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CREATE TABLE BBS 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bbsID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INT AUTO_INCREMENT PRIMARY KEY,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bbsTitle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VARCHAR(255) NOT NULL,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userID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VARCHAR(255) NOT NULL,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bbsDate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TIMESTAMP DEFAULT CURRENT_TIMESTAMP, 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bbsContent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TEXT NOT NULL,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bbsAvailable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INT DEFAULT 1,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fileName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VARCHAR(255),</a:t>
            </a: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viewCount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INT DEFAULT 0,</a:t>
            </a:r>
          </a:p>
          <a:p>
            <a:pPr lvl="0" algn="l">
              <a:lnSpc>
                <a:spcPct val="116199"/>
              </a:lnSpc>
            </a:pPr>
            <a:r>
              <a:rPr lang="en-US" sz="1600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bbsCategory</a:t>
            </a:r>
            <a:r>
              <a:rPr lang="en-US" sz="1600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VARCHAR(255) NOT NULL</a:t>
            </a:r>
            <a:endParaRPr lang="en-US" sz="1600" b="0" i="0" u="none" strike="noStrike" spc="-1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54500" y="3860800"/>
            <a:ext cx="7442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700" b="1" i="1" u="none" strike="noStrike" spc="-100" dirty="0">
                <a:solidFill>
                  <a:srgbClr val="D94925"/>
                </a:solidFill>
                <a:ea typeface="THELuxGoR"/>
              </a:rPr>
              <a:t>직접적인</a:t>
            </a:r>
            <a:r>
              <a:rPr lang="en-US" sz="17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1700" b="1" i="1" u="none" strike="noStrike" spc="-100" dirty="0">
                <a:solidFill>
                  <a:srgbClr val="D94925"/>
                </a:solidFill>
                <a:ea typeface="THELuxGoR"/>
              </a:rPr>
              <a:t>로그인</a:t>
            </a:r>
            <a:r>
              <a:rPr lang="en-US" sz="1700" b="1" i="1" u="none" strike="noStrike" spc="-100" dirty="0">
                <a:solidFill>
                  <a:srgbClr val="D94925"/>
                </a:solidFill>
                <a:latin typeface="THELuxGoR"/>
              </a:rPr>
              <a:t> </a:t>
            </a:r>
            <a:r>
              <a:rPr lang="ko-KR" sz="1700" b="1" i="1" u="none" strike="noStrike" spc="-100" dirty="0">
                <a:solidFill>
                  <a:srgbClr val="D94925"/>
                </a:solidFill>
                <a:ea typeface="THELuxGoR"/>
              </a:rPr>
              <a:t>관련</a:t>
            </a:r>
            <a:r>
              <a:rPr lang="en-US" sz="1700" b="1" i="1" u="none" strike="noStrike" spc="-100" dirty="0">
                <a:solidFill>
                  <a:srgbClr val="D94925"/>
                </a:solidFill>
                <a:latin typeface="THELuxGoR"/>
              </a:rPr>
              <a:t> user table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65600" y="6451600"/>
            <a:ext cx="7442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700" b="1" i="1" u="none" strike="noStrike" spc="-100" dirty="0">
                <a:solidFill>
                  <a:srgbClr val="D94925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게시판</a:t>
            </a:r>
            <a:r>
              <a:rPr lang="en-US" sz="1700" b="1" i="1" u="none" strike="noStrike" spc="-100" dirty="0">
                <a:solidFill>
                  <a:srgbClr val="D9492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1700" b="1" i="1" u="none" strike="noStrike" spc="-100" dirty="0">
                <a:solidFill>
                  <a:srgbClr val="D94925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관련</a:t>
            </a:r>
            <a:r>
              <a:rPr lang="en-US" sz="1700" b="1" i="1" u="none" strike="noStrike" spc="-100" dirty="0">
                <a:solidFill>
                  <a:srgbClr val="D9492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BBS table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53300" y="6451600"/>
            <a:ext cx="3975100" cy="345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CREATE TABLE tasks 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 VARCHAR(36) NOT NULL, 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userID</a:t>
            </a: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VARCHAR(255) NOT NULL,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item VARCHAR(255) NOT NULL,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startDateTime</a:t>
            </a: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DATETIME NOT NULL,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dueDateTime</a:t>
            </a: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DATETIME NOT NULL,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completed ENUM('yes', 'no') NOT NULL DEFAULT 'no', -- </a:t>
            </a:r>
            <a:r>
              <a:rPr lang="ko-KR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ul"/>
                <a:cs typeface="Segoe UI Semibold" panose="020B0702040204020203" pitchFamily="34" charset="0"/>
              </a:rPr>
              <a:t>상태를</a:t>
            </a: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'yes' </a:t>
            </a:r>
            <a:r>
              <a:rPr lang="ko-KR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ul"/>
                <a:cs typeface="Segoe UI Semibold" panose="020B0702040204020203" pitchFamily="34" charset="0"/>
              </a:rPr>
              <a:t>또는</a:t>
            </a: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'no'</a:t>
            </a:r>
            <a:r>
              <a:rPr lang="ko-KR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ul"/>
                <a:cs typeface="Segoe UI Semibold" panose="020B0702040204020203" pitchFamily="34" charset="0"/>
              </a:rPr>
              <a:t>로</a:t>
            </a: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ul"/>
                <a:cs typeface="Segoe UI Semibold" panose="020B0702040204020203" pitchFamily="34" charset="0"/>
              </a:rPr>
              <a:t>저장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PRIMARY KEY (id),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FOREIGN KEY (</a:t>
            </a:r>
            <a:r>
              <a:rPr lang="en-US" sz="15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userID</a:t>
            </a: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 REFERENCES user(</a:t>
            </a:r>
            <a:r>
              <a:rPr lang="en-US" sz="15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userID</a:t>
            </a: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 ON DELETE CASCADE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0100" y="6451600"/>
            <a:ext cx="7442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1" i="1" u="none" strike="noStrike" spc="-100" dirty="0" err="1">
                <a:solidFill>
                  <a:srgbClr val="D9492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todoList</a:t>
            </a:r>
            <a:r>
              <a:rPr lang="en-US" sz="1700" b="1" i="1" u="none" strike="noStrike" spc="-100" dirty="0">
                <a:solidFill>
                  <a:srgbClr val="D9492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1700" b="1" i="1" u="none" strike="noStrike" spc="-100" dirty="0">
                <a:solidFill>
                  <a:srgbClr val="D94925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관련</a:t>
            </a:r>
            <a:r>
              <a:rPr lang="en-US" sz="1700" b="1" i="1" u="none" strike="noStrike" spc="-100" dirty="0">
                <a:solidFill>
                  <a:srgbClr val="D9492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BBS table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14600" y="6184900"/>
            <a:ext cx="3975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-My SQL-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-24384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rgbClr val="4C4C4C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4C4C4C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4C4C4C"/>
                </a:solidFill>
                <a:ea typeface="Noto Sans CJK KR Regular"/>
              </a:rPr>
              <a:t>게시판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C96B6A-C383-47F6-6800-B3BCEA665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181100"/>
            <a:ext cx="10410418" cy="4827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2336800"/>
            <a:ext cx="8089900" cy="370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500" y="2336800"/>
            <a:ext cx="6057900" cy="349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00" y="6718300"/>
            <a:ext cx="5956300" cy="3162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82800" y="139700"/>
            <a:ext cx="2844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0" b="0" i="0" u="none" strike="noStrike" spc="600" dirty="0">
                <a:solidFill>
                  <a:srgbClr val="000000">
                    <a:alpha val="10196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8000" y="1562100"/>
            <a:ext cx="3149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4200" b="0" i="0" u="none" strike="noStrike" spc="-2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4) </a:t>
            </a:r>
            <a:r>
              <a:rPr lang="ko-KR" sz="4200" b="0" i="0" u="none" strike="noStrike" spc="-200" dirty="0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기술설명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0900" y="6515100"/>
            <a:ext cx="65532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DAO</a:t>
            </a:r>
          </a:p>
          <a:p>
            <a:pPr lvl="0" algn="l">
              <a:lnSpc>
                <a:spcPct val="913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실제로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DB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접근하는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객체</a:t>
            </a:r>
          </a:p>
          <a:p>
            <a:pPr lvl="0" algn="l">
              <a:lnSpc>
                <a:spcPct val="913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즉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데이터베이스에서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데이터를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취득하고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Controller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에서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사용하는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데이터로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변환해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주는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작업을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해준다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또한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Service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DB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연결하는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고리의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역활을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한다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lvl="0" algn="l">
              <a:lnSpc>
                <a:spcPct val="91300"/>
              </a:lnSpc>
            </a:pPr>
            <a:endParaRPr lang="en-US" sz="2200" b="0" i="0" u="none" strike="noStrike" spc="-1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 algn="l">
              <a:lnSpc>
                <a:spcPct val="913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DTO</a:t>
            </a:r>
          </a:p>
          <a:p>
            <a:pPr lvl="0" algn="l">
              <a:lnSpc>
                <a:spcPct val="913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데이터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전송객체</a:t>
            </a:r>
          </a:p>
          <a:p>
            <a:pPr lvl="0" algn="l">
              <a:lnSpc>
                <a:spcPct val="913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즉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DB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에서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데이터를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얻어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Service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Controller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에게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전달하는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객체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4500" y="1905000"/>
            <a:ext cx="6337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java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DB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연결할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있게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주는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java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90200" y="6311900"/>
            <a:ext cx="6337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트위터에서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시작된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오픈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소스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프론트엔드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프레임워크</a:t>
            </a:r>
          </a:p>
        </p:txBody>
      </p:sp>
      <p:sp>
        <p:nvSpPr>
          <p:cNvPr id="10" name="TextBox 10"/>
          <p:cNvSpPr txBox="1"/>
          <p:nvPr/>
        </p:nvSpPr>
        <p:spPr>
          <a:xfrm rot="5400000">
            <a:off x="-24384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rgbClr val="4C4C4C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4C4C4C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4C4C4C"/>
                </a:solidFill>
                <a:ea typeface="Noto Sans CJK KR Regular"/>
              </a:rPr>
              <a:t>게시판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46" y="2367643"/>
            <a:ext cx="3162300" cy="414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683" y="2454729"/>
            <a:ext cx="4483100" cy="414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4070" y="2454729"/>
            <a:ext cx="3467100" cy="400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583" y="7806871"/>
            <a:ext cx="3200400" cy="100385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0600" y="228600"/>
            <a:ext cx="2857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0" b="0" i="0" u="none" strike="noStrike" spc="600" dirty="0">
                <a:solidFill>
                  <a:srgbClr val="000000">
                    <a:alpha val="10196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4700" y="1638300"/>
            <a:ext cx="786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3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5) </a:t>
            </a:r>
            <a:r>
              <a:rPr lang="ko-KR" sz="35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미구현</a:t>
            </a:r>
            <a:r>
              <a:rPr lang="en-US" sz="3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3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및</a:t>
            </a:r>
            <a:r>
              <a:rPr lang="en-US" sz="3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3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프로젝트</a:t>
            </a:r>
            <a:r>
              <a:rPr lang="en-US" sz="3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3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이후</a:t>
            </a:r>
            <a:r>
              <a:rPr lang="en-US" sz="3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3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계획</a:t>
            </a:r>
            <a:r>
              <a:rPr lang="en-US" altLang="ko-KR" sz="3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(</a:t>
            </a:r>
            <a:r>
              <a:rPr lang="ko-KR" altLang="en-US" sz="3500" b="0" i="0" u="none" strike="noStrike" spc="-100" dirty="0" err="1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아쉬운점</a:t>
            </a:r>
            <a:r>
              <a:rPr lang="en-US" altLang="ko-KR" sz="35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)</a:t>
            </a:r>
            <a:endParaRPr lang="ko-KR" sz="3500" b="0" i="0" u="none" strike="noStrike" spc="-100" dirty="0">
              <a:solidFill>
                <a:srgbClr val="000000"/>
              </a:solidFill>
              <a:latin typeface="Segoe UI Semibold" panose="020B0702040204020203" pitchFamily="34" charset="0"/>
              <a:ea typeface="THELuxGoM"/>
              <a:cs typeface="Segoe UI Semibold" panose="020B0702040204020203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71346" y="6736443"/>
            <a:ext cx="3441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아이디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중복검사를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아이디를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입력하자마자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바로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나오게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하기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5383" y="6823529"/>
            <a:ext cx="3441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회원탈퇴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40270" y="6823529"/>
            <a:ext cx="3441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관리자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ID(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모드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7583" y="8977992"/>
            <a:ext cx="3441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디자인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보완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-28956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rgbClr val="4C4C4C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4C4C4C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4C4C4C"/>
                </a:solidFill>
                <a:ea typeface="Noto Sans CJK KR Regular"/>
              </a:rPr>
              <a:t>게시판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3F2DDBB-A3E5-166A-E1F3-BA345F0D54F8}"/>
              </a:ext>
            </a:extLst>
          </p:cNvPr>
          <p:cNvSpPr txBox="1"/>
          <p:nvPr/>
        </p:nvSpPr>
        <p:spPr>
          <a:xfrm>
            <a:off x="3624035" y="8056789"/>
            <a:ext cx="5070021" cy="11838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-US" altLang="ko-KR" sz="20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Segoe UI Semibold" panose="020B0702040204020203" pitchFamily="34" charset="0"/>
                <a:cs typeface="Segoe UI Semibold" panose="020B0702040204020203" pitchFamily="34" charset="0"/>
              </a:rPr>
              <a:t>Asynchronous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R"/>
                <a:cs typeface="Segoe UI Semibold" panose="020B0702040204020203" pitchFamily="34" charset="0"/>
              </a:rPr>
              <a:t>비동기 구현</a:t>
            </a:r>
            <a:endParaRPr lang="ko-KR" sz="2000" b="0" i="0" u="none" strike="noStrike" spc="-100" dirty="0">
              <a:solidFill>
                <a:srgbClr val="000000"/>
              </a:solidFill>
              <a:latin typeface="Segoe UI Semibold" panose="020B0702040204020203" pitchFamily="34" charset="0"/>
              <a:ea typeface="THELuxGoR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0600" y="228600"/>
            <a:ext cx="2857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0" b="0" i="0" u="none" strike="noStrike" spc="600" dirty="0">
                <a:solidFill>
                  <a:srgbClr val="000000">
                    <a:alpha val="10196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4700" y="1638300"/>
            <a:ext cx="7861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3500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시연 영상 </a:t>
            </a:r>
            <a:r>
              <a:rPr lang="en-US" altLang="ko-KR" sz="3500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1(</a:t>
            </a:r>
            <a:r>
              <a:rPr lang="ko-KR" altLang="en-US" sz="3500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회원가입</a:t>
            </a:r>
            <a:r>
              <a:rPr lang="en-US" altLang="ko-KR" sz="3500" spc="-100" dirty="0">
                <a:solidFill>
                  <a:srgbClr val="000000"/>
                </a:solidFill>
                <a:latin typeface="Segoe UI Semibold" panose="020B0702040204020203" pitchFamily="34" charset="0"/>
                <a:ea typeface="THELuxGoM"/>
                <a:cs typeface="Segoe UI Semibold" panose="020B0702040204020203" pitchFamily="34" charset="0"/>
              </a:rPr>
              <a:t>)</a:t>
            </a:r>
            <a:endParaRPr lang="ko-KR" sz="3500" b="0" i="0" u="none" strike="noStrike" spc="-100" dirty="0">
              <a:solidFill>
                <a:srgbClr val="000000"/>
              </a:solidFill>
              <a:latin typeface="Segoe UI Semibold" panose="020B0702040204020203" pitchFamily="34" charset="0"/>
              <a:ea typeface="THELuxGoM"/>
              <a:cs typeface="Segoe UI Semibold" panose="020B07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 rot="5400000">
            <a:off x="-2895600" y="5016500"/>
            <a:ext cx="6870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400" b="0" i="0" u="none" strike="noStrike" spc="2000" dirty="0" err="1">
                <a:solidFill>
                  <a:srgbClr val="4C4C4C"/>
                </a:solidFill>
                <a:ea typeface="Noto Sans CJK KR Regular"/>
              </a:rPr>
              <a:t>플래너</a:t>
            </a:r>
            <a:r>
              <a:rPr lang="en-US" sz="1400" b="0" i="0" u="none" strike="noStrike" spc="20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4C4C4C"/>
                </a:solidFill>
                <a:ea typeface="Noto Sans CJK KR Regular"/>
              </a:rPr>
              <a:t>공유</a:t>
            </a:r>
            <a:r>
              <a:rPr lang="en-US" sz="1400" b="0" i="0" u="none" strike="noStrike" spc="2000" dirty="0">
                <a:solidFill>
                  <a:srgbClr val="4C4C4C"/>
                </a:solidFill>
                <a:latin typeface="Noto Sans CJK KR Regular"/>
              </a:rPr>
              <a:t> </a:t>
            </a:r>
            <a:r>
              <a:rPr lang="ko-KR" sz="1400" b="0" i="0" u="none" strike="noStrike" spc="2000" dirty="0">
                <a:solidFill>
                  <a:srgbClr val="4C4C4C"/>
                </a:solidFill>
                <a:ea typeface="Noto Sans CJK KR Regular"/>
              </a:rPr>
              <a:t>게시판</a:t>
            </a:r>
          </a:p>
        </p:txBody>
      </p:sp>
      <p:pic>
        <p:nvPicPr>
          <p:cNvPr id="15" name="회원가입">
            <a:hlinkClick r:id="" action="ppaction://media"/>
            <a:extLst>
              <a:ext uri="{FF2B5EF4-FFF2-40B4-BE49-F238E27FC236}">
                <a16:creationId xmlns:a16="http://schemas.microsoft.com/office/drawing/2014/main" id="{8D8ADAB1-505A-1FA2-4A9C-A6641BFFCC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800" y="2362200"/>
            <a:ext cx="15849600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7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980</Words>
  <Application>Microsoft Office PowerPoint</Application>
  <PresentationFormat>사용자 지정</PresentationFormat>
  <Paragraphs>180</Paragraphs>
  <Slides>16</Slides>
  <Notes>16</Notes>
  <HiddenSlides>0</HiddenSlides>
  <MMClips>5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Noto Sans CJK KR Regular</vt:lpstr>
      <vt:lpstr>HY헤드라인M</vt:lpstr>
      <vt:lpstr>SpoqaHanSans-Regular</vt:lpstr>
      <vt:lpstr>Calibri</vt:lpstr>
      <vt:lpstr>Segoe UI Semibold</vt:lpstr>
      <vt:lpstr>THELuxGoM</vt:lpstr>
      <vt:lpstr>-apple-system</vt:lpstr>
      <vt:lpstr>Bebas</vt:lpstr>
      <vt:lpstr>THELuxGoR</vt:lpstr>
      <vt:lpstr>Noto Sans CJK KR Bold</vt:lpstr>
      <vt:lpstr>맑은 고딕</vt:lpstr>
      <vt:lpstr>Arial</vt:lpstr>
      <vt:lpstr>Gmarket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parkhongseok</cp:lastModifiedBy>
  <cp:revision>28</cp:revision>
  <dcterms:created xsi:type="dcterms:W3CDTF">2006-08-16T00:00:00Z</dcterms:created>
  <dcterms:modified xsi:type="dcterms:W3CDTF">2024-07-09T06:53:09Z</dcterms:modified>
</cp:coreProperties>
</file>